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98" r:id="rId5"/>
    <p:sldId id="299" r:id="rId6"/>
    <p:sldId id="303" r:id="rId7"/>
    <p:sldId id="300" r:id="rId8"/>
    <p:sldId id="314" r:id="rId9"/>
    <p:sldId id="315" r:id="rId10"/>
    <p:sldId id="316" r:id="rId11"/>
    <p:sldId id="317" r:id="rId12"/>
    <p:sldId id="318" r:id="rId13"/>
    <p:sldId id="319" r:id="rId14"/>
    <p:sldId id="320" r:id="rId15"/>
    <p:sldId id="321" r:id="rId16"/>
    <p:sldId id="322" r:id="rId17"/>
    <p:sldId id="323" r:id="rId18"/>
    <p:sldId id="32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7C1E"/>
    <a:srgbClr val="0F09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6" autoAdjust="0"/>
    <p:restoredTop sz="94660"/>
  </p:normalViewPr>
  <p:slideViewPr>
    <p:cSldViewPr snapToGrid="0">
      <p:cViewPr varScale="1">
        <p:scale>
          <a:sx n="49" d="100"/>
          <a:sy n="49" d="100"/>
        </p:scale>
        <p:origin x="10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4241C-C61C-44EF-AA82-8B0FDE4CDF13}" type="datetimeFigureOut">
              <a:rPr lang="en-GB" smtClean="0"/>
              <a:t>02/03/2023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8A097-E55D-4152-84BA-09511B9429C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43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8A097-E55D-4152-84BA-09511B9429CB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64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8A097-E55D-4152-84BA-09511B9429C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0071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8A097-E55D-4152-84BA-09511B9429C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122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58A097-E55D-4152-84BA-09511B9429C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055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AD2A9-12F3-4FE6-A1A9-B09412010E29}" type="datetime1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B2904-498E-4240-8C15-F4D8D8120E4A}" type="datetime1">
              <a:rPr lang="en-US" smtClean="0"/>
              <a:t>3/2/2023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41B10-A14B-4F7E-8B52-0EFBCB32D0EB}" type="datetime1">
              <a:rPr lang="en-US" smtClean="0"/>
              <a:t>3/2/2023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9D9FD-BDCA-402A-BC53-FF3FF8F56C45}" type="datetime1">
              <a:rPr lang="en-US" smtClean="0"/>
              <a:t>3/2/2023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1F6F7-6754-4775-894D-D37AB9102619}" type="datetime1">
              <a:rPr lang="en-US" smtClean="0"/>
              <a:t>3/2/2023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F54A7-7BEA-4081-ACA4-AF8756BDEBBF}" type="datetime1">
              <a:rPr lang="en-US" smtClean="0"/>
              <a:t>3/2/2023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C3C2-9875-4B12-8C55-13FC0D5702E3}" type="datetime1">
              <a:rPr lang="en-US" smtClean="0"/>
              <a:t>3/2/2023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389790AD-F921-4E1B-8A2F-695219F615DA}" type="datetime1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57B5540-1606-4063-8A16-D7AE1658561F}" type="datetime1">
              <a:rPr lang="en-US" smtClean="0"/>
              <a:t>3/2/2023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3372829C-EF3F-475E-83C5-A1E0DFCB1CD1}" type="datetime1">
              <a:rPr lang="en-US" smtClean="0"/>
              <a:t>3/2/2023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hyperlink" Target="http://stackoverflow.com/questions/40455334/matlab-kmeans-clustering-for-non-linearly-separable-data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ixabay.com/en/think-man-curious-thinking-looking-1034159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-880582" y="55963"/>
            <a:ext cx="8610592" cy="674607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8448" y="-119862"/>
            <a:ext cx="3108960" cy="1815349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K-Means Clustering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8448" y="2111415"/>
            <a:ext cx="3205640" cy="1088985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chemeClr val="accent1"/>
                </a:solidFill>
              </a:rPr>
              <a:t>Presented By: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Prabesh Rijal, 191625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Bibek Kunwar, 191611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0934700" y="6446838"/>
            <a:ext cx="876299" cy="365125"/>
          </a:xfrm>
        </p:spPr>
        <p:txBody>
          <a:bodyPr/>
          <a:lstStyle/>
          <a:p>
            <a:fld id="{87C2C677-DB5B-4291-8EE1-E4487466C35D}" type="slidenum">
              <a:rPr lang="en-US" sz="2400" smtClean="0"/>
              <a:t>1</a:t>
            </a:fld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2469B5-90E3-44B9-80DD-57BF09CB749F}"/>
              </a:ext>
            </a:extLst>
          </p:cNvPr>
          <p:cNvSpPr txBox="1"/>
          <p:nvPr/>
        </p:nvSpPr>
        <p:spPr>
          <a:xfrm>
            <a:off x="8418448" y="4507544"/>
            <a:ext cx="3152322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</a:rPr>
              <a:t>REVIEWED BY :</a:t>
            </a:r>
          </a:p>
          <a:p>
            <a:r>
              <a:rPr lang="en-US" sz="1500" dirty="0"/>
              <a:t>SAMEEP SIGDEL, 191637</a:t>
            </a:r>
          </a:p>
          <a:p>
            <a:r>
              <a:rPr lang="en-US" sz="1500" dirty="0"/>
              <a:t>SUDESH MAHARJAN, 191643</a:t>
            </a:r>
          </a:p>
          <a:p>
            <a:r>
              <a:rPr lang="en-US" sz="1500" dirty="0"/>
              <a:t>SARTHAK PANERU, 191639</a:t>
            </a:r>
          </a:p>
          <a:p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643466" y="692728"/>
            <a:ext cx="3517567" cy="93656"/>
          </a:xfrm>
        </p:spPr>
        <p:txBody>
          <a:bodyPr>
            <a:normAutofit fontScale="90000"/>
          </a:bodyPr>
          <a:lstStyle/>
          <a:p>
            <a:r>
              <a:rPr lang="en-GB" sz="800" dirty="0">
                <a:latin typeface="+mn-lt"/>
              </a:rPr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65238" y="360217"/>
            <a:ext cx="5928344" cy="5747338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+mj-lt"/>
              </a:rPr>
              <a:t>How it Works ?</a:t>
            </a:r>
          </a:p>
          <a:p>
            <a:r>
              <a:rPr lang="en-GB" sz="1800" b="1" dirty="0">
                <a:solidFill>
                  <a:srgbClr val="002060"/>
                </a:solidFill>
              </a:rPr>
              <a:t>Step 4 </a:t>
            </a:r>
            <a:r>
              <a:rPr lang="en-GB" sz="1800" b="1" dirty="0"/>
              <a:t>: </a:t>
            </a:r>
            <a:r>
              <a:rPr lang="en-GB" sz="1800" dirty="0"/>
              <a:t>Compute centroid  data points inside orange cluster.</a:t>
            </a:r>
          </a:p>
          <a:p>
            <a:r>
              <a:rPr lang="en-GB" sz="1800" b="1" dirty="0">
                <a:solidFill>
                  <a:srgbClr val="002060"/>
                </a:solidFill>
              </a:rPr>
              <a:t>Step 5 </a:t>
            </a:r>
            <a:r>
              <a:rPr lang="en-GB" sz="1800" b="1" dirty="0"/>
              <a:t>: </a:t>
            </a:r>
            <a:r>
              <a:rPr lang="en-GB" sz="1800" dirty="0"/>
              <a:t>Reposition orange cluster centroid in new centroid</a:t>
            </a:r>
            <a:endParaRPr lang="en-GB" sz="1800" b="1" dirty="0"/>
          </a:p>
          <a:p>
            <a:endParaRPr lang="en-GB" sz="3600" b="1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60218"/>
            <a:ext cx="3517567" cy="5747337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10</a:t>
            </a:fld>
            <a:endParaRPr lang="en-US" sz="2400" dirty="0"/>
          </a:p>
        </p:txBody>
      </p:sp>
      <p:sp>
        <p:nvSpPr>
          <p:cNvPr id="6" name="Horizontal Scroll 5"/>
          <p:cNvSpPr/>
          <p:nvPr/>
        </p:nvSpPr>
        <p:spPr>
          <a:xfrm>
            <a:off x="758150" y="346364"/>
            <a:ext cx="3288196" cy="886691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Elbow Point</a:t>
            </a:r>
          </a:p>
        </p:txBody>
      </p:sp>
      <p:sp>
        <p:nvSpPr>
          <p:cNvPr id="7" name="Chevron 6"/>
          <p:cNvSpPr/>
          <p:nvPr/>
        </p:nvSpPr>
        <p:spPr>
          <a:xfrm rot="5400000">
            <a:off x="2125156" y="865346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Horizontal Scroll 7"/>
          <p:cNvSpPr/>
          <p:nvPr/>
        </p:nvSpPr>
        <p:spPr>
          <a:xfrm>
            <a:off x="758150" y="1565564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Measure Distance</a:t>
            </a:r>
          </a:p>
        </p:txBody>
      </p:sp>
      <p:sp>
        <p:nvSpPr>
          <p:cNvPr id="9" name="Chevron 8"/>
          <p:cNvSpPr/>
          <p:nvPr/>
        </p:nvSpPr>
        <p:spPr>
          <a:xfrm rot="5400000">
            <a:off x="2125156" y="2097962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Horizontal Scroll 9"/>
          <p:cNvSpPr/>
          <p:nvPr/>
        </p:nvSpPr>
        <p:spPr>
          <a:xfrm>
            <a:off x="758148" y="2804395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Grouping</a:t>
            </a:r>
          </a:p>
        </p:txBody>
      </p:sp>
      <p:sp>
        <p:nvSpPr>
          <p:cNvPr id="11" name="Chevron 10"/>
          <p:cNvSpPr/>
          <p:nvPr/>
        </p:nvSpPr>
        <p:spPr>
          <a:xfrm rot="5400000">
            <a:off x="2125155" y="3330578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Horizontal Scroll 13"/>
          <p:cNvSpPr/>
          <p:nvPr/>
        </p:nvSpPr>
        <p:spPr>
          <a:xfrm>
            <a:off x="758147" y="4037449"/>
            <a:ext cx="3288196" cy="900545"/>
          </a:xfrm>
          <a:prstGeom prst="horizontalScroll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Reposition Centroids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158" y="2466110"/>
            <a:ext cx="6502433" cy="342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681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45719"/>
          </a:xfrm>
        </p:spPr>
        <p:txBody>
          <a:bodyPr>
            <a:normAutofit fontScale="90000"/>
          </a:bodyPr>
          <a:lstStyle/>
          <a:p>
            <a:r>
              <a:rPr lang="en-GB" sz="800" dirty="0">
                <a:latin typeface="+mn-lt"/>
              </a:rPr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2327" y="387928"/>
            <a:ext cx="6067182" cy="5719628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+mj-lt"/>
              </a:rPr>
              <a:t>How it Works ?</a:t>
            </a:r>
          </a:p>
          <a:p>
            <a:r>
              <a:rPr lang="en-GB" sz="1800" b="1" dirty="0">
                <a:solidFill>
                  <a:srgbClr val="002060"/>
                </a:solidFill>
              </a:rPr>
              <a:t>Step  6 </a:t>
            </a:r>
            <a:r>
              <a:rPr lang="en-GB" sz="1800" b="1" dirty="0"/>
              <a:t>: </a:t>
            </a:r>
            <a:r>
              <a:rPr lang="en-GB" sz="1800" dirty="0"/>
              <a:t>Once cluster become static, K-Means Clustering Algorithm is said to be converged.</a:t>
            </a:r>
            <a:endParaRPr lang="en-GB" sz="1800" b="1" dirty="0"/>
          </a:p>
          <a:p>
            <a:endParaRPr lang="en-GB" sz="18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87928"/>
            <a:ext cx="3517567" cy="5719628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11</a:t>
            </a:fld>
            <a:endParaRPr lang="en-US" sz="2400" dirty="0"/>
          </a:p>
        </p:txBody>
      </p:sp>
      <p:sp>
        <p:nvSpPr>
          <p:cNvPr id="6" name="Horizontal Scroll 5"/>
          <p:cNvSpPr/>
          <p:nvPr/>
        </p:nvSpPr>
        <p:spPr>
          <a:xfrm>
            <a:off x="758150" y="346364"/>
            <a:ext cx="3288196" cy="886691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Elbow Point</a:t>
            </a:r>
          </a:p>
        </p:txBody>
      </p:sp>
      <p:sp>
        <p:nvSpPr>
          <p:cNvPr id="7" name="Chevron 6"/>
          <p:cNvSpPr/>
          <p:nvPr/>
        </p:nvSpPr>
        <p:spPr>
          <a:xfrm rot="5400000">
            <a:off x="2125156" y="865346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Horizontal Scroll 9"/>
          <p:cNvSpPr/>
          <p:nvPr/>
        </p:nvSpPr>
        <p:spPr>
          <a:xfrm>
            <a:off x="758150" y="1565564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Measure Distance</a:t>
            </a:r>
          </a:p>
        </p:txBody>
      </p:sp>
      <p:sp>
        <p:nvSpPr>
          <p:cNvPr id="11" name="Chevron 10"/>
          <p:cNvSpPr/>
          <p:nvPr/>
        </p:nvSpPr>
        <p:spPr>
          <a:xfrm rot="5400000">
            <a:off x="2125156" y="2097962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Horizontal Scroll 11"/>
          <p:cNvSpPr/>
          <p:nvPr/>
        </p:nvSpPr>
        <p:spPr>
          <a:xfrm>
            <a:off x="758148" y="2804395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Grouping</a:t>
            </a:r>
          </a:p>
        </p:txBody>
      </p:sp>
      <p:sp>
        <p:nvSpPr>
          <p:cNvPr id="13" name="Chevron 12"/>
          <p:cNvSpPr/>
          <p:nvPr/>
        </p:nvSpPr>
        <p:spPr>
          <a:xfrm rot="5400000">
            <a:off x="2125155" y="3330578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5" name="Horizontal Scroll 14"/>
          <p:cNvSpPr/>
          <p:nvPr/>
        </p:nvSpPr>
        <p:spPr>
          <a:xfrm>
            <a:off x="758147" y="4037449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Reposition Centroids</a:t>
            </a:r>
          </a:p>
        </p:txBody>
      </p:sp>
      <p:sp>
        <p:nvSpPr>
          <p:cNvPr id="16" name="Chevron 15"/>
          <p:cNvSpPr/>
          <p:nvPr/>
        </p:nvSpPr>
        <p:spPr>
          <a:xfrm rot="5400000">
            <a:off x="2125154" y="4563194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Horizontal Scroll 16"/>
          <p:cNvSpPr/>
          <p:nvPr/>
        </p:nvSpPr>
        <p:spPr>
          <a:xfrm>
            <a:off x="758147" y="5290630"/>
            <a:ext cx="3288196" cy="900545"/>
          </a:xfrm>
          <a:prstGeom prst="horizontalScroll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Convergence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846" y="2804395"/>
            <a:ext cx="6085718" cy="330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4596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t>12</a:t>
            </a:fld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870364" y="457200"/>
            <a:ext cx="8118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latin typeface="+mj-lt"/>
              </a:rPr>
              <a:t>Application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018B5E8-4F65-40BF-8E28-7277F0D69331}"/>
              </a:ext>
            </a:extLst>
          </p:cNvPr>
          <p:cNvGrpSpPr/>
          <p:nvPr/>
        </p:nvGrpSpPr>
        <p:grpSpPr>
          <a:xfrm>
            <a:off x="9182099" y="2286002"/>
            <a:ext cx="2437101" cy="2543318"/>
            <a:chOff x="9182099" y="2286002"/>
            <a:chExt cx="2437101" cy="2543318"/>
          </a:xfrm>
        </p:grpSpPr>
        <p:sp>
          <p:nvSpPr>
            <p:cNvPr id="4" name="Arrow: Pentagon 3">
              <a:extLst>
                <a:ext uri="{FF2B5EF4-FFF2-40B4-BE49-F238E27FC236}">
                  <a16:creationId xmlns:a16="http://schemas.microsoft.com/office/drawing/2014/main" id="{899EE0E3-A3B2-48F2-A851-1713930AF904}"/>
                </a:ext>
              </a:extLst>
            </p:cNvPr>
            <p:cNvSpPr/>
            <p:nvPr/>
          </p:nvSpPr>
          <p:spPr>
            <a:xfrm rot="5400000">
              <a:off x="9128991" y="2339110"/>
              <a:ext cx="2543318" cy="2437101"/>
            </a:xfrm>
            <a:prstGeom prst="homePlat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924301D-D6CE-49B8-AD47-4184E4F502FE}"/>
                </a:ext>
              </a:extLst>
            </p:cNvPr>
            <p:cNvSpPr txBox="1"/>
            <p:nvPr/>
          </p:nvSpPr>
          <p:spPr>
            <a:xfrm>
              <a:off x="9496424" y="3324225"/>
              <a:ext cx="199173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    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   </a:t>
              </a:r>
              <a:r>
                <a:rPr lang="en-US" dirty="0"/>
                <a:t>Customer </a:t>
              </a:r>
            </a:p>
            <a:p>
              <a:r>
                <a:rPr lang="en-US" dirty="0"/>
                <a:t>       Analysis</a:t>
              </a:r>
            </a:p>
          </p:txBody>
        </p:sp>
        <p:pic>
          <p:nvPicPr>
            <p:cNvPr id="12" name="Picture 11" descr="Magnifying glass showing decling performance">
              <a:extLst>
                <a:ext uri="{FF2B5EF4-FFF2-40B4-BE49-F238E27FC236}">
                  <a16:creationId xmlns:a16="http://schemas.microsoft.com/office/drawing/2014/main" id="{816B9DDF-12CD-41AF-9544-87B0F8D2B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717806" y="2518764"/>
              <a:ext cx="1365688" cy="910236"/>
            </a:xfrm>
            <a:prstGeom prst="rect">
              <a:avLst/>
            </a:prstGeom>
          </p:spPr>
        </p:pic>
      </p:grp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1844392F-BA2A-4707-BB76-0B545415991E}"/>
              </a:ext>
            </a:extLst>
          </p:cNvPr>
          <p:cNvSpPr/>
          <p:nvPr/>
        </p:nvSpPr>
        <p:spPr>
          <a:xfrm rot="5400000">
            <a:off x="6424035" y="2339111"/>
            <a:ext cx="2543318" cy="2437101"/>
          </a:xfrm>
          <a:prstGeom prst="homePlat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 descr="Young boy pointing to side">
            <a:extLst>
              <a:ext uri="{FF2B5EF4-FFF2-40B4-BE49-F238E27FC236}">
                <a16:creationId xmlns:a16="http://schemas.microsoft.com/office/drawing/2014/main" id="{B398EF6C-0B52-4E22-BECB-7A38A9FB6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5474" y="2408420"/>
            <a:ext cx="619125" cy="92333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6B43249-4C36-4FD5-83A0-53AE4DC117EE}"/>
              </a:ext>
            </a:extLst>
          </p:cNvPr>
          <p:cNvSpPr txBox="1"/>
          <p:nvPr/>
        </p:nvSpPr>
        <p:spPr>
          <a:xfrm>
            <a:off x="7034205" y="3454172"/>
            <a:ext cx="1443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Image Compression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2A86ECA-BC3C-4EB7-9A61-E75D94B82AFD}"/>
              </a:ext>
            </a:extLst>
          </p:cNvPr>
          <p:cNvGrpSpPr/>
          <p:nvPr/>
        </p:nvGrpSpPr>
        <p:grpSpPr>
          <a:xfrm>
            <a:off x="3711859" y="2258205"/>
            <a:ext cx="2437101" cy="2543318"/>
            <a:chOff x="9182099" y="2286002"/>
            <a:chExt cx="2437101" cy="2543318"/>
          </a:xfrm>
          <a:solidFill>
            <a:srgbClr val="92D050"/>
          </a:solidFill>
        </p:grpSpPr>
        <p:sp>
          <p:nvSpPr>
            <p:cNvPr id="36" name="Arrow: Pentagon 35">
              <a:extLst>
                <a:ext uri="{FF2B5EF4-FFF2-40B4-BE49-F238E27FC236}">
                  <a16:creationId xmlns:a16="http://schemas.microsoft.com/office/drawing/2014/main" id="{1EF3540F-6C7B-4503-8972-2576C009BD99}"/>
                </a:ext>
              </a:extLst>
            </p:cNvPr>
            <p:cNvSpPr/>
            <p:nvPr/>
          </p:nvSpPr>
          <p:spPr>
            <a:xfrm rot="5400000">
              <a:off x="9128991" y="2339110"/>
              <a:ext cx="2543318" cy="2437101"/>
            </a:xfrm>
            <a:prstGeom prst="homePlat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FD92DA1-F818-4106-8838-EE4E147F277B}"/>
                </a:ext>
              </a:extLst>
            </p:cNvPr>
            <p:cNvSpPr txBox="1"/>
            <p:nvPr/>
          </p:nvSpPr>
          <p:spPr>
            <a:xfrm>
              <a:off x="9820354" y="3167340"/>
              <a:ext cx="1219200" cy="9233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     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Diagnostic    System</a:t>
              </a:r>
            </a:p>
          </p:txBody>
        </p:sp>
      </p:grpSp>
      <p:pic>
        <p:nvPicPr>
          <p:cNvPr id="34" name="Picture 33" descr="One glowing light up arrow among other down arrows on green pastel color background">
            <a:extLst>
              <a:ext uri="{FF2B5EF4-FFF2-40B4-BE49-F238E27FC236}">
                <a16:creationId xmlns:a16="http://schemas.microsoft.com/office/drawing/2014/main" id="{22E221CA-02DB-4F64-AA87-844AA6DB41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7749" y="2258204"/>
            <a:ext cx="1331452" cy="998589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242E0FD7-6172-4B4E-A302-2DD1832872A5}"/>
              </a:ext>
            </a:extLst>
          </p:cNvPr>
          <p:cNvGrpSpPr/>
          <p:nvPr/>
        </p:nvGrpSpPr>
        <p:grpSpPr>
          <a:xfrm>
            <a:off x="734997" y="2258206"/>
            <a:ext cx="2437101" cy="2543318"/>
            <a:chOff x="9182098" y="2286003"/>
            <a:chExt cx="2437101" cy="2543318"/>
          </a:xfrm>
          <a:solidFill>
            <a:srgbClr val="00B0F0"/>
          </a:solidFill>
        </p:grpSpPr>
        <p:sp>
          <p:nvSpPr>
            <p:cNvPr id="40" name="Arrow: Pentagon 39">
              <a:extLst>
                <a:ext uri="{FF2B5EF4-FFF2-40B4-BE49-F238E27FC236}">
                  <a16:creationId xmlns:a16="http://schemas.microsoft.com/office/drawing/2014/main" id="{277A4092-3ADC-499F-A478-B47C027CC614}"/>
                </a:ext>
              </a:extLst>
            </p:cNvPr>
            <p:cNvSpPr/>
            <p:nvPr/>
          </p:nvSpPr>
          <p:spPr>
            <a:xfrm rot="5400000">
              <a:off x="9128990" y="2339111"/>
              <a:ext cx="2543318" cy="2437101"/>
            </a:xfrm>
            <a:prstGeom prst="homePlate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BEF033B-2ECE-4C20-98EC-E9586D965862}"/>
                </a:ext>
              </a:extLst>
            </p:cNvPr>
            <p:cNvSpPr txBox="1"/>
            <p:nvPr/>
          </p:nvSpPr>
          <p:spPr>
            <a:xfrm>
              <a:off x="9575434" y="3294115"/>
              <a:ext cx="1710894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     Academic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Performance</a:t>
              </a:r>
            </a:p>
          </p:txBody>
        </p:sp>
      </p:grpSp>
      <p:pic>
        <p:nvPicPr>
          <p:cNvPr id="43" name="Picture 42" descr="Child writing on paper">
            <a:extLst>
              <a:ext uri="{FF2B5EF4-FFF2-40B4-BE49-F238E27FC236}">
                <a16:creationId xmlns:a16="http://schemas.microsoft.com/office/drawing/2014/main" id="{5CE94127-0548-4E3C-B425-9DAEBE9987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8455" y="2261359"/>
            <a:ext cx="139065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1984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7F84B-4BBB-48E9-A846-391129D0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92" y="1897552"/>
            <a:ext cx="3517567" cy="2093975"/>
          </a:xfrm>
        </p:spPr>
        <p:txBody>
          <a:bodyPr/>
          <a:lstStyle/>
          <a:p>
            <a:r>
              <a:rPr lang="en-US" dirty="0"/>
              <a:t>Advantages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BF464-31CF-4AFF-8FD7-D3C4E0105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900" y="1897552"/>
            <a:ext cx="7000875" cy="5294757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Easy to Understand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202124"/>
                </a:solidFill>
                <a:latin typeface="Roboto" pitchFamily="2" charset="0"/>
              </a:rPr>
              <a:t>Generalizes to clusters of different shapes and sizes, such as elliptical clusters.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202124"/>
                </a:solidFill>
                <a:latin typeface="Roboto" pitchFamily="2" charset="0"/>
              </a:rPr>
              <a:t>Guarantees convergence.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13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40674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7F84B-4BBB-48E9-A846-391129D0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92" y="1897552"/>
            <a:ext cx="3517567" cy="2093975"/>
          </a:xfrm>
        </p:spPr>
        <p:txBody>
          <a:bodyPr/>
          <a:lstStyle/>
          <a:p>
            <a:r>
              <a:rPr lang="en-US" dirty="0"/>
              <a:t>Disadvantages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BF464-31CF-4AFF-8FD7-D3C4E0105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5900" y="1897552"/>
            <a:ext cx="7000875" cy="5294757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Difficult to predict K-Value.</a:t>
            </a:r>
            <a:endParaRPr lang="en-US" sz="2800" b="1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202124"/>
                </a:solidFill>
                <a:latin typeface="Roboto" pitchFamily="2" charset="0"/>
              </a:rPr>
              <a:t>Clustering Outliers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It does not work well with clusters (in the original data) of Different size and Different density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14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9668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74AEC08-0EFC-4E9B-B473-BDCAF24A3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56363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z="2400" smtClean="0"/>
              <a:t>15</a:t>
            </a:fld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55498B-C3B9-4DF5-9BCF-10C04FF82967}"/>
              </a:ext>
            </a:extLst>
          </p:cNvPr>
          <p:cNvSpPr/>
          <p:nvPr/>
        </p:nvSpPr>
        <p:spPr>
          <a:xfrm>
            <a:off x="1200150" y="1995785"/>
            <a:ext cx="10363199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80310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449AECF-36C4-4DF1-A3BB-51D628AA6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4"/>
            <a:ext cx="3517567" cy="911788"/>
          </a:xfrm>
        </p:spPr>
        <p:txBody>
          <a:bodyPr/>
          <a:lstStyle/>
          <a:p>
            <a:r>
              <a:rPr lang="en-US" dirty="0"/>
              <a:t>CLUSTERING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84A3E2D3-A584-4069-AA81-93E9A082F3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76800" y="464457"/>
            <a:ext cx="7315200" cy="5471886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976A69B-A0BC-4B12-AFAE-946674304F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249193"/>
            <a:ext cx="3517567" cy="2917894"/>
          </a:xfrm>
        </p:spPr>
        <p:txBody>
          <a:bodyPr/>
          <a:lstStyle/>
          <a:p>
            <a:r>
              <a:rPr lang="en-US" sz="2400" dirty="0"/>
              <a:t>Task of grouping data in such a way such that data in same cluster are more similar to each other than to those in other clusters.</a:t>
            </a:r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2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051045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7F84B-4BBB-48E9-A846-391129D0B1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592" y="1897552"/>
            <a:ext cx="3517567" cy="2093975"/>
          </a:xfrm>
        </p:spPr>
        <p:txBody>
          <a:bodyPr/>
          <a:lstStyle/>
          <a:p>
            <a:r>
              <a:rPr lang="en-US"/>
              <a:t>K MEANS</a:t>
            </a:r>
            <a:br>
              <a:rPr lang="en-US"/>
            </a:br>
            <a:r>
              <a:rPr lang="en-US"/>
              <a:t>CLUSTERING</a:t>
            </a:r>
            <a:br>
              <a:rPr lang="en-US"/>
            </a:b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BF464-31CF-4AFF-8FD7-D3C4E0105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812799"/>
            <a:ext cx="6405067" cy="5294757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E</a:t>
            </a:r>
            <a:r>
              <a:rPr lang="en-US" sz="2800" dirty="0"/>
              <a:t>xploratory Data Analysis Technique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I</a:t>
            </a:r>
            <a:r>
              <a:rPr lang="en-US" sz="2800" dirty="0"/>
              <a:t>mplements non hierarchical method of grouping similar objects.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D</a:t>
            </a:r>
            <a:r>
              <a:rPr lang="en-US" sz="2800" dirty="0"/>
              <a:t>etermines centroid using distance measure techniques 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G</a:t>
            </a:r>
            <a:r>
              <a:rPr lang="en-US" sz="2800" dirty="0"/>
              <a:t>roups objects based on minimum distance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3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61024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F0DD0-490B-4A00-8CC5-D0767A4FA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71394"/>
            <a:ext cx="3517567" cy="1312240"/>
          </a:xfrm>
        </p:spPr>
        <p:txBody>
          <a:bodyPr/>
          <a:lstStyle/>
          <a:p>
            <a:r>
              <a:rPr lang="en-US" dirty="0"/>
              <a:t>DISTANCE MEASURE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3F221E-2E00-4A99-A7CE-DDBB588E0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2503311"/>
          </a:xfrm>
        </p:spPr>
        <p:txBody>
          <a:bodyPr>
            <a:normAutofit/>
          </a:bodyPr>
          <a:lstStyle/>
          <a:p>
            <a:r>
              <a:rPr lang="en-US" sz="2400" dirty="0"/>
              <a:t>Determines the similarity of two data and influence the shape of clusters.</a:t>
            </a:r>
          </a:p>
          <a:p>
            <a:r>
              <a:rPr lang="en-US" sz="2400" dirty="0"/>
              <a:t> Let P and Q be two points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4</a:t>
            </a:fld>
            <a:endParaRPr lang="en-US" sz="2400" dirty="0"/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A4C9908B-61E3-1491-8C59-FA3B765FF4DD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5458984" y="6107556"/>
            <a:ext cx="5108835" cy="743733"/>
          </a:xfrm>
        </p:spPr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632984-C3DA-9E58-9F43-23FC9584342E}"/>
              </a:ext>
            </a:extLst>
          </p:cNvPr>
          <p:cNvGrpSpPr/>
          <p:nvPr/>
        </p:nvGrpSpPr>
        <p:grpSpPr>
          <a:xfrm>
            <a:off x="5517218" y="318514"/>
            <a:ext cx="5929706" cy="1200329"/>
            <a:chOff x="5512756" y="318514"/>
            <a:chExt cx="5416584" cy="1200329"/>
          </a:xfrm>
        </p:grpSpPr>
        <p:sp>
          <p:nvSpPr>
            <p:cNvPr id="42" name="Arrow: Right 41">
              <a:extLst>
                <a:ext uri="{FF2B5EF4-FFF2-40B4-BE49-F238E27FC236}">
                  <a16:creationId xmlns:a16="http://schemas.microsoft.com/office/drawing/2014/main" id="{EB46FBB8-FE57-F68D-4BF6-001259E8281C}"/>
                </a:ext>
              </a:extLst>
            </p:cNvPr>
            <p:cNvSpPr/>
            <p:nvPr/>
          </p:nvSpPr>
          <p:spPr>
            <a:xfrm>
              <a:off x="5512756" y="613065"/>
              <a:ext cx="924613" cy="531962"/>
            </a:xfrm>
            <a:prstGeom prst="right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507D9D1-38C9-F80F-86BA-48A577AB145E}"/>
                </a:ext>
              </a:extLst>
            </p:cNvPr>
            <p:cNvSpPr txBox="1"/>
            <p:nvPr/>
          </p:nvSpPr>
          <p:spPr>
            <a:xfrm>
              <a:off x="6737082" y="318514"/>
              <a:ext cx="4192258" cy="12003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800" b="1" dirty="0">
                  <a:ea typeface="+mn-lt"/>
                  <a:cs typeface="+mn-lt"/>
                </a:rPr>
                <a:t>Euclidean </a:t>
              </a:r>
              <a:endParaRPr lang="en-US" sz="2800" b="1" dirty="0"/>
            </a:p>
            <a:p>
              <a:endParaRPr lang="en-US" sz="2000" dirty="0"/>
            </a:p>
            <a:p>
              <a:r>
                <a:rPr lang="en-US" sz="2400" dirty="0">
                  <a:ea typeface="+mn-lt"/>
                  <a:cs typeface="+mn-lt"/>
                </a:rPr>
                <a:t>d=√ ⅀</a:t>
              </a:r>
              <a:r>
                <a:rPr lang="en-US" sz="2400" dirty="0" err="1">
                  <a:ea typeface="+mn-lt"/>
                  <a:cs typeface="+mn-lt"/>
                </a:rPr>
                <a:t>i</a:t>
              </a:r>
              <a:r>
                <a:rPr lang="en-US" sz="2400" dirty="0">
                  <a:ea typeface="+mn-lt"/>
                  <a:cs typeface="+mn-lt"/>
                </a:rPr>
                <a:t>=n(Qi-Pi)^2</a:t>
              </a:r>
              <a:endParaRPr lang="en-US" sz="2400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D4EA15F-15D2-12F8-A32A-0774D7335335}"/>
              </a:ext>
            </a:extLst>
          </p:cNvPr>
          <p:cNvGrpSpPr/>
          <p:nvPr/>
        </p:nvGrpSpPr>
        <p:grpSpPr>
          <a:xfrm>
            <a:off x="5517217" y="1842513"/>
            <a:ext cx="6001593" cy="1261884"/>
            <a:chOff x="5517218" y="318514"/>
            <a:chExt cx="6001593" cy="1261884"/>
          </a:xfrm>
        </p:grpSpPr>
        <p:sp>
          <p:nvSpPr>
            <p:cNvPr id="46" name="Arrow: Right 45">
              <a:extLst>
                <a:ext uri="{FF2B5EF4-FFF2-40B4-BE49-F238E27FC236}">
                  <a16:creationId xmlns:a16="http://schemas.microsoft.com/office/drawing/2014/main" id="{531BBD79-FB68-5F1F-519D-585B18E52E0D}"/>
                </a:ext>
              </a:extLst>
            </p:cNvPr>
            <p:cNvSpPr/>
            <p:nvPr/>
          </p:nvSpPr>
          <p:spPr>
            <a:xfrm>
              <a:off x="5517218" y="613065"/>
              <a:ext cx="977660" cy="589471"/>
            </a:xfrm>
            <a:prstGeom prst="right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ED78748-EED5-EAFB-35CA-0D112ECC680D}"/>
                </a:ext>
              </a:extLst>
            </p:cNvPr>
            <p:cNvSpPr txBox="1"/>
            <p:nvPr/>
          </p:nvSpPr>
          <p:spPr>
            <a:xfrm>
              <a:off x="6852101" y="318514"/>
              <a:ext cx="4666710" cy="12618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800" b="1" dirty="0">
                  <a:ea typeface="+mn-lt"/>
                  <a:cs typeface="+mn-lt"/>
                </a:rPr>
                <a:t>Manhattan </a:t>
              </a:r>
              <a:endParaRPr lang="en-US" b="1" dirty="0"/>
            </a:p>
            <a:p>
              <a:endParaRPr lang="en-US" sz="2000" dirty="0"/>
            </a:p>
            <a:p>
              <a:r>
                <a:rPr lang="en-US" sz="2800" dirty="0">
                  <a:ea typeface="+mn-lt"/>
                  <a:cs typeface="+mn-lt"/>
                </a:rPr>
                <a:t>d=√ ⅀</a:t>
              </a:r>
              <a:r>
                <a:rPr lang="en-US" sz="2800" dirty="0" err="1">
                  <a:ea typeface="+mn-lt"/>
                  <a:cs typeface="+mn-lt"/>
                </a:rPr>
                <a:t>i</a:t>
              </a:r>
              <a:r>
                <a:rPr lang="en-US" sz="2800" dirty="0">
                  <a:ea typeface="+mn-lt"/>
                  <a:cs typeface="+mn-lt"/>
                </a:rPr>
                <a:t>=</a:t>
              </a:r>
              <a:r>
                <a:rPr lang="en-US" sz="2800" dirty="0" err="1">
                  <a:ea typeface="+mn-lt"/>
                  <a:cs typeface="+mn-lt"/>
                </a:rPr>
                <a:t>n|Qx-Px</a:t>
              </a:r>
              <a:r>
                <a:rPr lang="en-US" sz="2800" dirty="0">
                  <a:ea typeface="+mn-lt"/>
                  <a:cs typeface="+mn-lt"/>
                </a:rPr>
                <a:t>|+|</a:t>
              </a:r>
              <a:r>
                <a:rPr lang="en-US" sz="2800" dirty="0" err="1">
                  <a:ea typeface="+mn-lt"/>
                  <a:cs typeface="+mn-lt"/>
                </a:rPr>
                <a:t>Qy-Py</a:t>
              </a:r>
              <a:r>
                <a:rPr lang="en-US" sz="2800" dirty="0">
                  <a:ea typeface="+mn-lt"/>
                  <a:cs typeface="+mn-lt"/>
                </a:rPr>
                <a:t>| </a:t>
              </a:r>
              <a:endParaRPr lang="en-US" sz="20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69D54CA-ECA3-5B47-16EF-F0291038ADCE}"/>
              </a:ext>
            </a:extLst>
          </p:cNvPr>
          <p:cNvGrpSpPr/>
          <p:nvPr/>
        </p:nvGrpSpPr>
        <p:grpSpPr>
          <a:xfrm>
            <a:off x="5517217" y="3424022"/>
            <a:ext cx="6001591" cy="1261884"/>
            <a:chOff x="5615845" y="189118"/>
            <a:chExt cx="6517617" cy="1261884"/>
          </a:xfrm>
        </p:grpSpPr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0DE38AA8-9FF2-1566-8480-176E56C7F9AC}"/>
                </a:ext>
              </a:extLst>
            </p:cNvPr>
            <p:cNvSpPr/>
            <p:nvPr/>
          </p:nvSpPr>
          <p:spPr>
            <a:xfrm>
              <a:off x="5615845" y="569933"/>
              <a:ext cx="1086955" cy="546339"/>
            </a:xfrm>
            <a:prstGeom prst="rightArrow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29E8860-424B-0506-B784-C14CAF2E8F0F}"/>
                </a:ext>
              </a:extLst>
            </p:cNvPr>
            <p:cNvSpPr txBox="1"/>
            <p:nvPr/>
          </p:nvSpPr>
          <p:spPr>
            <a:xfrm>
              <a:off x="7049352" y="189118"/>
              <a:ext cx="5084110" cy="126188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2800" b="1" dirty="0"/>
                <a:t>Cosine</a:t>
              </a:r>
            </a:p>
            <a:p>
              <a:r>
                <a:rPr lang="en-US" sz="2400" dirty="0">
                  <a:ea typeface="+mn-lt"/>
                  <a:cs typeface="+mn-lt"/>
                </a:rPr>
                <a:t>d=(dot(P, Q) / (Magnitude (P) * Magnitude (Q)))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84719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3EC4-C86F-4FBD-AC14-819B840C7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3595117"/>
          </a:xfrm>
        </p:spPr>
        <p:txBody>
          <a:bodyPr/>
          <a:lstStyle/>
          <a:p>
            <a:r>
              <a:rPr lang="en-US" dirty="0"/>
              <a:t>K Means Clustering Algorithm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312B0BA-5BAB-D155-D6FE-354E2BFAEE8A}"/>
              </a:ext>
            </a:extLst>
          </p:cNvPr>
          <p:cNvSpPr/>
          <p:nvPr/>
        </p:nvSpPr>
        <p:spPr>
          <a:xfrm>
            <a:off x="7848190" y="181009"/>
            <a:ext cx="1308339" cy="8770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000" b="1" dirty="0">
                <a:solidFill>
                  <a:schemeClr val="tx1"/>
                </a:solidFill>
              </a:rPr>
              <a:t>START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28B7524-14D5-015F-F5EB-5FB11460A1FA}"/>
              </a:ext>
            </a:extLst>
          </p:cNvPr>
          <p:cNvSpPr/>
          <p:nvPr/>
        </p:nvSpPr>
        <p:spPr>
          <a:xfrm>
            <a:off x="6733765" y="1561233"/>
            <a:ext cx="3651848" cy="5319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Elbow Point (K)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880AD5F-9114-247A-EABC-5CA3B7A6702F}"/>
              </a:ext>
            </a:extLst>
          </p:cNvPr>
          <p:cNvSpPr/>
          <p:nvPr/>
        </p:nvSpPr>
        <p:spPr>
          <a:xfrm>
            <a:off x="6733764" y="2582025"/>
            <a:ext cx="3651848" cy="5319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900" b="1" dirty="0">
                <a:solidFill>
                  <a:schemeClr val="tx1"/>
                </a:solidFill>
              </a:rPr>
              <a:t>Measure Distance from centroid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898026F-2B2E-A128-B058-A554DAA6EFD3}"/>
              </a:ext>
            </a:extLst>
          </p:cNvPr>
          <p:cNvSpPr/>
          <p:nvPr/>
        </p:nvSpPr>
        <p:spPr>
          <a:xfrm>
            <a:off x="6561236" y="3631572"/>
            <a:ext cx="4298828" cy="5894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Grouping Based on Min Distance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68D5A4A-06F9-1819-6510-1B0A4694BC94}"/>
              </a:ext>
            </a:extLst>
          </p:cNvPr>
          <p:cNvSpPr/>
          <p:nvPr/>
        </p:nvSpPr>
        <p:spPr>
          <a:xfrm>
            <a:off x="6733762" y="5759421"/>
            <a:ext cx="3651848" cy="5319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Convergence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161BC58-6E24-E65B-AEDF-3FF0A32092E8}"/>
              </a:ext>
            </a:extLst>
          </p:cNvPr>
          <p:cNvSpPr/>
          <p:nvPr/>
        </p:nvSpPr>
        <p:spPr>
          <a:xfrm>
            <a:off x="6733761" y="4738628"/>
            <a:ext cx="3651848" cy="5319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Reposition of Centroid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B71AA464-ED95-B09A-0065-9DFAD669E789}"/>
              </a:ext>
            </a:extLst>
          </p:cNvPr>
          <p:cNvSpPr/>
          <p:nvPr/>
        </p:nvSpPr>
        <p:spPr>
          <a:xfrm>
            <a:off x="8351402" y="1072771"/>
            <a:ext cx="301925" cy="51758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4526B76E-409C-DEFE-BDF1-E2A94A6B7222}"/>
              </a:ext>
            </a:extLst>
          </p:cNvPr>
          <p:cNvSpPr/>
          <p:nvPr/>
        </p:nvSpPr>
        <p:spPr>
          <a:xfrm>
            <a:off x="8351401" y="2093563"/>
            <a:ext cx="301925" cy="51758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1263F98B-80C5-A608-5019-6B6DCA24A35C}"/>
              </a:ext>
            </a:extLst>
          </p:cNvPr>
          <p:cNvSpPr/>
          <p:nvPr/>
        </p:nvSpPr>
        <p:spPr>
          <a:xfrm>
            <a:off x="8351400" y="3114355"/>
            <a:ext cx="301925" cy="51758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49A2AE80-B048-153D-41BD-6D6C44DBF0E9}"/>
              </a:ext>
            </a:extLst>
          </p:cNvPr>
          <p:cNvSpPr/>
          <p:nvPr/>
        </p:nvSpPr>
        <p:spPr>
          <a:xfrm>
            <a:off x="8351399" y="4235788"/>
            <a:ext cx="301925" cy="517586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BB63B5C9-280A-8CDE-5694-349D7B382BB9}"/>
              </a:ext>
            </a:extLst>
          </p:cNvPr>
          <p:cNvSpPr/>
          <p:nvPr/>
        </p:nvSpPr>
        <p:spPr>
          <a:xfrm>
            <a:off x="8351398" y="5270957"/>
            <a:ext cx="301925" cy="517586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E23F2CD-1881-250C-853B-509E3EF5E496}"/>
              </a:ext>
            </a:extLst>
          </p:cNvPr>
          <p:cNvSpPr txBox="1"/>
          <p:nvPr/>
        </p:nvSpPr>
        <p:spPr>
          <a:xfrm>
            <a:off x="8651113" y="5347640"/>
            <a:ext cx="23088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/>
              <a:t>Stable Cluster</a:t>
            </a:r>
          </a:p>
        </p:txBody>
      </p:sp>
      <p:sp>
        <p:nvSpPr>
          <p:cNvPr id="30" name="Arrow: U-Turn 29">
            <a:extLst>
              <a:ext uri="{FF2B5EF4-FFF2-40B4-BE49-F238E27FC236}">
                <a16:creationId xmlns:a16="http://schemas.microsoft.com/office/drawing/2014/main" id="{CA3177F9-BDB2-AF4C-EFE8-692C2312824C}"/>
              </a:ext>
            </a:extLst>
          </p:cNvPr>
          <p:cNvSpPr/>
          <p:nvPr/>
        </p:nvSpPr>
        <p:spPr>
          <a:xfrm rot="16200000">
            <a:off x="5158389" y="3539748"/>
            <a:ext cx="2382981" cy="767764"/>
          </a:xfrm>
          <a:prstGeom prst="uturnArrow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B8BFA0E-7994-2B7B-92CA-9F28BD38CD8B}"/>
              </a:ext>
            </a:extLst>
          </p:cNvPr>
          <p:cNvSpPr txBox="1"/>
          <p:nvPr/>
        </p:nvSpPr>
        <p:spPr>
          <a:xfrm>
            <a:off x="4941754" y="3277300"/>
            <a:ext cx="115863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i="1" dirty="0"/>
              <a:t>Unstable </a:t>
            </a:r>
            <a:endParaRPr lang="en-US" dirty="0"/>
          </a:p>
          <a:p>
            <a:r>
              <a:rPr lang="en-US" b="1" i="1" dirty="0"/>
              <a:t>Cluster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5</a:t>
            </a:fld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94712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9" grpId="0"/>
      <p:bldP spid="30" grpId="0" animBg="1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B2DDD-C465-1533-2285-991B28FC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Works 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18FC6-0ABF-39B9-2247-4B10591B2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 fontScale="92500" lnSpcReduction="10000"/>
          </a:bodyPr>
          <a:lstStyle/>
          <a:p>
            <a:pPr marL="342900" indent="-342900">
              <a:buFont typeface="Courier New" panose="020F0502020204030204" pitchFamily="34" charset="0"/>
              <a:buChar char="o"/>
            </a:pPr>
            <a:r>
              <a:rPr lang="en-US" dirty="0"/>
              <a:t>Elbow Method</a:t>
            </a:r>
          </a:p>
          <a:p>
            <a:pPr marL="342900" indent="-342900">
              <a:buFont typeface="Courier New" panose="020F0502020204030204" pitchFamily="34" charset="0"/>
              <a:buChar char="o"/>
            </a:pPr>
            <a:r>
              <a:rPr lang="en-US" dirty="0"/>
              <a:t>The best way is by Elbow Method.</a:t>
            </a:r>
          </a:p>
          <a:p>
            <a:pPr marL="342900" indent="-342900">
              <a:buFont typeface="Courier New" panose="020F0502020204030204" pitchFamily="34" charset="0"/>
              <a:buChar char="o"/>
            </a:pPr>
            <a:r>
              <a:rPr lang="en-US" dirty="0"/>
              <a:t>The idea is to run K-Means clustering on the dataset where ‘k’ is number of clusters</a:t>
            </a:r>
          </a:p>
          <a:p>
            <a:pPr marL="342900" indent="-342900">
              <a:buFont typeface="Courier New" panose="020F0502020204030204" pitchFamily="34" charset="0"/>
              <a:buChar char="o"/>
            </a:pPr>
            <a:r>
              <a:rPr lang="en-US" dirty="0"/>
              <a:t>Within Sum of Squares (WSS) is the sum of the squared distance between each member of cluster and its centroid.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          </a:t>
            </a:r>
            <a:r>
              <a:rPr lang="en-US" dirty="0">
                <a:ea typeface="+mn-lt"/>
                <a:cs typeface="+mn-lt"/>
              </a:rPr>
              <a:t>xi=data point </a:t>
            </a:r>
            <a:r>
              <a:rPr lang="en-US" dirty="0"/>
              <a:t>    </a:t>
            </a:r>
          </a:p>
          <a:p>
            <a:pPr marL="0" indent="0">
              <a:buNone/>
            </a:pPr>
            <a:r>
              <a:rPr lang="en-US" dirty="0"/>
              <a:t>          ci=closest point to centroid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>
              <a:buFont typeface="Arial" panose="020F0502020204030204" pitchFamily="34" charset="0"/>
              <a:buChar char="•"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D601AF-0451-2070-133E-AA890027D2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77390" y="79189"/>
            <a:ext cx="7233710" cy="584776"/>
          </a:xfrm>
        </p:spPr>
        <p:txBody>
          <a:bodyPr>
            <a:normAutofit fontScale="85000" lnSpcReduction="10000"/>
          </a:bodyPr>
          <a:lstStyle/>
          <a:p>
            <a:r>
              <a:rPr lang="en-US" sz="2400" b="1" dirty="0">
                <a:solidFill>
                  <a:schemeClr val="tx1"/>
                </a:solidFill>
              </a:rPr>
              <a:t>How to choose the </a:t>
            </a:r>
            <a:r>
              <a:rPr lang="en-US" sz="2800" b="1" dirty="0">
                <a:solidFill>
                  <a:schemeClr val="tx1"/>
                </a:solidFill>
              </a:rPr>
              <a:t>optimum</a:t>
            </a:r>
            <a:r>
              <a:rPr lang="en-US" sz="2400" b="1" dirty="0">
                <a:solidFill>
                  <a:schemeClr val="tx1"/>
                </a:solidFill>
              </a:rPr>
              <a:t> numbers of clusters??</a:t>
            </a:r>
            <a:r>
              <a:rPr lang="en-US" sz="2400" b="1" dirty="0"/>
              <a:t> clusters</a:t>
            </a:r>
            <a:r>
              <a:rPr lang="en-US" sz="2400" dirty="0"/>
              <a:t>??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FD42-143C-0165-DC22-6D15E5DB2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6</a:t>
            </a:fld>
            <a:endParaRPr lang="en-US" sz="2400" dirty="0"/>
          </a:p>
        </p:txBody>
      </p:sp>
      <p:pic>
        <p:nvPicPr>
          <p:cNvPr id="7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FAE2C32-E934-5F2D-DE7A-8C904EC48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248" y="3386148"/>
            <a:ext cx="3893927" cy="1558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0ACDE31-36FF-4E25-84E9-C25D3F26C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8128" y="3118234"/>
            <a:ext cx="3121453" cy="2093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95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484" y="813117"/>
            <a:ext cx="3517567" cy="45719"/>
          </a:xfrm>
        </p:spPr>
        <p:txBody>
          <a:bodyPr>
            <a:noAutofit/>
          </a:bodyPr>
          <a:lstStyle/>
          <a:p>
            <a:r>
              <a:rPr lang="en-GB" sz="800" dirty="0"/>
              <a:t>.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973397" y="1223674"/>
            <a:ext cx="2886478" cy="189574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7320" y="295419"/>
            <a:ext cx="3517567" cy="6197456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07437" y="6492875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z="2800" smtClean="0"/>
              <a:pPr/>
              <a:t>7</a:t>
            </a:fld>
            <a:endParaRPr lang="en-US" sz="2800" dirty="0"/>
          </a:p>
        </p:txBody>
      </p:sp>
      <p:sp>
        <p:nvSpPr>
          <p:cNvPr id="6" name="Horizontal Scroll 5"/>
          <p:cNvSpPr/>
          <p:nvPr/>
        </p:nvSpPr>
        <p:spPr>
          <a:xfrm>
            <a:off x="772005" y="295419"/>
            <a:ext cx="3288196" cy="928255"/>
          </a:xfrm>
          <a:prstGeom prst="horizontalScroll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Elbow Point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946073" y="295419"/>
            <a:ext cx="6941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latin typeface="+mj-lt"/>
              </a:rPr>
              <a:t>How it Works 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97236" y="3740727"/>
            <a:ext cx="58002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Draw curve between WSS &amp; no. of 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Slow change in value WSS after k=2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Final number of clusters =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11847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45719"/>
          </a:xfrm>
        </p:spPr>
        <p:txBody>
          <a:bodyPr>
            <a:normAutofit fontScale="90000"/>
          </a:bodyPr>
          <a:lstStyle/>
          <a:p>
            <a:r>
              <a:rPr lang="en-GB" sz="900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477" y="346364"/>
            <a:ext cx="5928344" cy="5761192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+mj-lt"/>
              </a:rPr>
              <a:t>How it Works ?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002060"/>
                </a:solidFill>
              </a:rPr>
              <a:t>Step 1 </a:t>
            </a:r>
            <a:r>
              <a:rPr lang="en-GB" sz="1800" b="1" dirty="0"/>
              <a:t>: </a:t>
            </a:r>
            <a:r>
              <a:rPr lang="en-GB" sz="1800" dirty="0"/>
              <a:t>Assume points as delivery points.</a:t>
            </a:r>
          </a:p>
          <a:p>
            <a:pPr marL="0" indent="0">
              <a:buNone/>
            </a:pPr>
            <a:r>
              <a:rPr lang="en-GB" sz="1800" b="1" dirty="0">
                <a:solidFill>
                  <a:srgbClr val="002060"/>
                </a:solidFill>
              </a:rPr>
              <a:t>Step 2 </a:t>
            </a:r>
            <a:r>
              <a:rPr lang="en-GB" sz="1800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/>
              <a:t> Initialize two random points called cluster centroids.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800" dirty="0" err="1"/>
              <a:t>Eucledian</a:t>
            </a:r>
            <a:r>
              <a:rPr lang="en-GB" sz="1800" dirty="0"/>
              <a:t> distance, to find which data point closest to centroids</a:t>
            </a:r>
          </a:p>
          <a:p>
            <a:pPr>
              <a:buFont typeface="Arial" panose="020B0604020202020204" pitchFamily="34" charset="0"/>
              <a:buChar char="•"/>
            </a:pPr>
            <a:endParaRPr lang="en-GB" sz="1800" dirty="0"/>
          </a:p>
          <a:p>
            <a:r>
              <a:rPr lang="en-GB" sz="1800" b="1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46364"/>
            <a:ext cx="3517567" cy="5761191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8</a:t>
            </a:fld>
            <a:endParaRPr lang="en-US" sz="2400" dirty="0"/>
          </a:p>
        </p:txBody>
      </p:sp>
      <p:sp>
        <p:nvSpPr>
          <p:cNvPr id="8" name="Horizontal Scroll 7"/>
          <p:cNvSpPr/>
          <p:nvPr/>
        </p:nvSpPr>
        <p:spPr>
          <a:xfrm>
            <a:off x="758150" y="346364"/>
            <a:ext cx="3288196" cy="886691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Elbow Point</a:t>
            </a:r>
          </a:p>
        </p:txBody>
      </p:sp>
      <p:sp>
        <p:nvSpPr>
          <p:cNvPr id="9" name="Horizontal Scroll 8"/>
          <p:cNvSpPr/>
          <p:nvPr/>
        </p:nvSpPr>
        <p:spPr>
          <a:xfrm>
            <a:off x="758150" y="1565564"/>
            <a:ext cx="3288196" cy="900545"/>
          </a:xfrm>
          <a:prstGeom prst="horizontalScroll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Measure Distance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6476" y="3629893"/>
            <a:ext cx="2909163" cy="1676400"/>
          </a:xfrm>
          <a:prstGeom prst="rect">
            <a:avLst/>
          </a:prstGeom>
        </p:spPr>
      </p:pic>
      <p:sp>
        <p:nvSpPr>
          <p:cNvPr id="12" name="Chevron 11"/>
          <p:cNvSpPr/>
          <p:nvPr/>
        </p:nvSpPr>
        <p:spPr>
          <a:xfrm rot="5400000">
            <a:off x="2125156" y="865346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1218" y="3629893"/>
            <a:ext cx="2792364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540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45719"/>
          </a:xfrm>
        </p:spPr>
        <p:txBody>
          <a:bodyPr>
            <a:normAutofit fontScale="90000"/>
          </a:bodyPr>
          <a:lstStyle/>
          <a:p>
            <a:r>
              <a:rPr lang="en-GB" sz="800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038" y="401782"/>
            <a:ext cx="5928344" cy="5705774"/>
          </a:xfrm>
        </p:spPr>
        <p:txBody>
          <a:bodyPr>
            <a:normAutofit/>
          </a:bodyPr>
          <a:lstStyle/>
          <a:p>
            <a:r>
              <a:rPr lang="en-GB" sz="3600" b="1" dirty="0">
                <a:latin typeface="+mj-lt"/>
              </a:rPr>
              <a:t>How it Works ?</a:t>
            </a:r>
          </a:p>
          <a:p>
            <a:r>
              <a:rPr lang="en-GB" sz="1800" b="1" dirty="0">
                <a:solidFill>
                  <a:srgbClr val="002060"/>
                </a:solidFill>
              </a:rPr>
              <a:t>Step 3 </a:t>
            </a:r>
            <a:r>
              <a:rPr lang="en-GB" sz="1800" b="1" dirty="0"/>
              <a:t>: </a:t>
            </a:r>
            <a:r>
              <a:rPr lang="en-GB" sz="1800" dirty="0"/>
              <a:t>Based on distance from c1 &amp; c2,data points groups itself into clusters.</a:t>
            </a:r>
            <a:endParaRPr lang="en-GB" sz="18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401782"/>
            <a:ext cx="3517567" cy="5705773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z="2400" smtClean="0"/>
              <a:pPr/>
              <a:t>9</a:t>
            </a:fld>
            <a:endParaRPr lang="en-US" sz="2400" dirty="0"/>
          </a:p>
        </p:txBody>
      </p:sp>
      <p:sp>
        <p:nvSpPr>
          <p:cNvPr id="7" name="Horizontal Scroll 6"/>
          <p:cNvSpPr/>
          <p:nvPr/>
        </p:nvSpPr>
        <p:spPr>
          <a:xfrm>
            <a:off x="758150" y="346364"/>
            <a:ext cx="3288196" cy="886691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Elbow Point</a:t>
            </a:r>
          </a:p>
        </p:txBody>
      </p:sp>
      <p:sp>
        <p:nvSpPr>
          <p:cNvPr id="8" name="Chevron 7"/>
          <p:cNvSpPr/>
          <p:nvPr/>
        </p:nvSpPr>
        <p:spPr>
          <a:xfrm rot="5400000">
            <a:off x="2125156" y="865346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Horizontal Scroll 8"/>
          <p:cNvSpPr/>
          <p:nvPr/>
        </p:nvSpPr>
        <p:spPr>
          <a:xfrm>
            <a:off x="758150" y="1565564"/>
            <a:ext cx="3288196" cy="900545"/>
          </a:xfrm>
          <a:prstGeom prst="horizontalScroll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Measure Distance</a:t>
            </a:r>
          </a:p>
        </p:txBody>
      </p:sp>
      <p:sp>
        <p:nvSpPr>
          <p:cNvPr id="10" name="Horizontal Scroll 9"/>
          <p:cNvSpPr/>
          <p:nvPr/>
        </p:nvSpPr>
        <p:spPr>
          <a:xfrm>
            <a:off x="758148" y="2804395"/>
            <a:ext cx="3288196" cy="900545"/>
          </a:xfrm>
          <a:prstGeom prst="horizontalScroll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b="1" dirty="0"/>
              <a:t>Grouping</a:t>
            </a:r>
          </a:p>
        </p:txBody>
      </p:sp>
      <p:sp>
        <p:nvSpPr>
          <p:cNvPr id="11" name="Chevron 10"/>
          <p:cNvSpPr/>
          <p:nvPr/>
        </p:nvSpPr>
        <p:spPr>
          <a:xfrm rot="5400000">
            <a:off x="2125156" y="2097962"/>
            <a:ext cx="554180" cy="1067929"/>
          </a:xfrm>
          <a:prstGeom prst="chevron">
            <a:avLst/>
          </a:prstGeom>
          <a:solidFill>
            <a:srgbClr val="FFC000"/>
          </a:solidFill>
          <a:ln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325" y="2354836"/>
            <a:ext cx="6292267" cy="375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191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purl.org/dc/elements/1.1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metadata/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16c05727-aa75-4e4a-9b5f-8a80a1165891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581</TotalTime>
  <Words>529</Words>
  <Application>Microsoft Office PowerPoint</Application>
  <PresentationFormat>Widescreen</PresentationFormat>
  <Paragraphs>624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Arial</vt:lpstr>
      <vt:lpstr>Bookman Old Style</vt:lpstr>
      <vt:lpstr>Calibri</vt:lpstr>
      <vt:lpstr>Courier New</vt:lpstr>
      <vt:lpstr>Franklin Gothic Book</vt:lpstr>
      <vt:lpstr>Roboto</vt:lpstr>
      <vt:lpstr>Wingdings</vt:lpstr>
      <vt:lpstr>1_RetrospectVTI</vt:lpstr>
      <vt:lpstr>K-Means Clustering</vt:lpstr>
      <vt:lpstr>CLUSTERING</vt:lpstr>
      <vt:lpstr>K MEANS CLUSTERING </vt:lpstr>
      <vt:lpstr>DISTANCE MEASURE</vt:lpstr>
      <vt:lpstr>K Means Clustering Algorithm</vt:lpstr>
      <vt:lpstr>How it Works ? </vt:lpstr>
      <vt:lpstr>.</vt:lpstr>
      <vt:lpstr>.</vt:lpstr>
      <vt:lpstr>.</vt:lpstr>
      <vt:lpstr>.</vt:lpstr>
      <vt:lpstr>.</vt:lpstr>
      <vt:lpstr>PowerPoint Presentation</vt:lpstr>
      <vt:lpstr>Advantages </vt:lpstr>
      <vt:lpstr>Disadvantages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</dc:title>
  <dc:creator>Prabesh Rijal</dc:creator>
  <cp:lastModifiedBy>Prabesh Rijal</cp:lastModifiedBy>
  <cp:revision>30</cp:revision>
  <dcterms:created xsi:type="dcterms:W3CDTF">2023-01-08T11:08:51Z</dcterms:created>
  <dcterms:modified xsi:type="dcterms:W3CDTF">2023-03-02T16:37:26Z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